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EB Garamon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EBGaramond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BGaramon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BGaramond-boldItalic.fntdata"/><Relationship Id="rId30" Type="http://schemas.openxmlformats.org/officeDocument/2006/relationships/font" Target="fonts/EBGaramon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a03a872f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a03a872f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a03a872f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a03a872f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a03a872f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a03a872f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a03a872f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a03a872f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a03a872f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a03a872f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a03a872f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a03a872f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a03a872f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a03a872f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a03a872f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a03a872f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a03a872f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a03a872f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a03a872f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a03a872f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a03a872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a03a872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a03a872f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a03a872f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a03a872f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a03a872f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a03a872f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a03a872f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a03a872f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a03a872f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a03a872f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a03a872f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a03a872f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a03a872f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a03a872f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a03a872f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a03a872f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a03a872f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a03a872f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a03a872f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a03a872f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a03a872f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r.wikipedia.org/wiki/%D0%A1%D1%98%D0%B5%D0%B4%D0%B8%D1%9A%D0%B5%D0%BD%D0%B5_%D0%90%D0%BC%D0%B5%D1%80%D0%B8%D1%87%D0%BA%D0%B5_%D0%94%D1%80%D0%B6%D0%B0%D0%B2%D0%B5" TargetMode="External"/><Relationship Id="rId4" Type="http://schemas.openxmlformats.org/officeDocument/2006/relationships/hyperlink" Target="https://sr.wikipedia.org/wiki/1921" TargetMode="External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69700" y="1272400"/>
            <a:ext cx="4587000" cy="220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r" sz="4800">
                <a:solidFill>
                  <a:schemeClr val="lt1"/>
                </a:solidFill>
                <a:highlight>
                  <a:schemeClr val="dk1"/>
                </a:highlight>
                <a:latin typeface="EB Garamond"/>
                <a:ea typeface="EB Garamond"/>
                <a:cs typeface="EB Garamond"/>
                <a:sym typeface="EB Garamond"/>
              </a:rPr>
              <a:t>НЕМИ ФИЛМ</a:t>
            </a:r>
            <a:endParaRPr b="1" sz="4800">
              <a:solidFill>
                <a:schemeClr val="lt1"/>
              </a:solidFill>
              <a:highlight>
                <a:schemeClr val="dk1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30525" y="4166325"/>
            <a:ext cx="8520600" cy="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r" sz="3100">
                <a:solidFill>
                  <a:schemeClr val="lt1"/>
                </a:solidFill>
                <a:highlight>
                  <a:schemeClr val="dk1"/>
                </a:highlight>
                <a:latin typeface="Georgia"/>
                <a:ea typeface="Georgia"/>
                <a:cs typeface="Georgia"/>
                <a:sym typeface="Georgia"/>
              </a:rPr>
              <a:t>Дуња Хрњез</a:t>
            </a:r>
            <a:endParaRPr sz="3100">
              <a:solidFill>
                <a:schemeClr val="lt1"/>
              </a:solidFill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99925" y="486450"/>
            <a:ext cx="2824500" cy="41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sr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Највећи број историчара филмске уметности сматра Велику пљачку воза за први вестерн филм, који ће отворити ватру жанру који ће за само пар година постати најпопуларнији у америчкој кинематографији. Представља комерцијално најуспешнији филм предгрифитовског раздобља америчке сцене и подстакла многе опонашатеље . Траје целих 12 минута.</a:t>
            </a: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88" y="85725"/>
            <a:ext cx="3095625" cy="49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067362" y="1080588"/>
            <a:ext cx="4896451" cy="29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683725" y="445025"/>
            <a:ext cx="514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sr" sz="272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РАЂАЊЕ НАЦИЈЕ (1915)</a:t>
            </a:r>
            <a:endParaRPr b="1" sz="272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683550" y="1152475"/>
            <a:ext cx="514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r">
                <a:solidFill>
                  <a:srgbClr val="EFEFEF"/>
                </a:solidFill>
                <a:latin typeface="Georgia"/>
                <a:ea typeface="Georgia"/>
                <a:cs typeface="Georgia"/>
                <a:sym typeface="Georgia"/>
              </a:rPr>
              <a:t>Важност Грифитовог Рађања једне нације, једног од најпоштованијих и у исто време најпрезренијих филмова свих времена, лежи управо у разлозима који су довели до толике подељености. Филм је вредан не само као кинематографско остварење већ и као битан историјски извор, неки би рекли и реликвија.</a:t>
            </a:r>
            <a:endParaRPr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9850"/>
            <a:ext cx="3379100" cy="523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750925" y="1231150"/>
            <a:ext cx="86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sr" sz="3520">
                <a:latin typeface="Georgia"/>
                <a:ea typeface="Georgia"/>
                <a:cs typeface="Georgia"/>
                <a:sym typeface="Georgia"/>
              </a:rPr>
              <a:t>НОСФЕРАТУ</a:t>
            </a:r>
            <a:endParaRPr b="1" sz="35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772150" y="2050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2459288" y="145950"/>
            <a:ext cx="3391500" cy="4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sr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Дракула Брема Стокера послужила је као инспирација за један од најимпресивнијих дугометражних немих филмова. Стокеров роман је углавном написан у епистоларној форми, без правих дијалога и с много описа, што је савршено за неми филм. Ово је филмско остварење немачког режисера Ф.В. Мурнау из 1922. године.</a:t>
            </a: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51" y="0"/>
            <a:ext cx="22346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578" y="64472"/>
            <a:ext cx="3039722" cy="493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4225100" y="1634050"/>
            <a:ext cx="576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sr" sz="2420">
                <a:solidFill>
                  <a:schemeClr val="lt1"/>
                </a:solidFill>
                <a:highlight>
                  <a:schemeClr val="dk1"/>
                </a:highlight>
                <a:latin typeface="Georgia"/>
                <a:ea typeface="Georgia"/>
                <a:cs typeface="Georgia"/>
                <a:sym typeface="Georgia"/>
              </a:rPr>
              <a:t>ЗЛАТНА ГРОЗНИЦА (1925)</a:t>
            </a:r>
            <a:endParaRPr b="1" sz="2420">
              <a:solidFill>
                <a:schemeClr val="lt1"/>
              </a:solidFill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-8897175" y="1466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4233850" y="303225"/>
            <a:ext cx="4598400" cy="45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r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Златна грозница је филм који нам приказује како комедија и трагедија никад нису далеко једна од друге. Овај филм је у сваком погледу најсложенији подухват Чаплинове каријере који је овде успео да реконструише историјску слику трагача за златом који се пењу уз врх Чикот. У томе је учествовало 600 статиста довезених возом међу којима је било скитница и сиротиње из Сакрамента.</a:t>
            </a: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37595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3861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sr" sz="272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АНДАЛУЗИЈСКИ ПАС (1928)</a:t>
            </a:r>
            <a:endParaRPr b="1" sz="272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 flipH="1" rot="10800000">
            <a:off x="311700" y="4569025"/>
            <a:ext cx="85206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3739700" y="235825"/>
            <a:ext cx="5092500" cy="46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Дебитански филм Буњуела у сарадњи са сликаром Салвадором Далијем, урезан је у нашу свест о филму надасве по једној сцени: жилет који сече очну јабучицу. Буњуелова асоцијативна монтажа покреће многа филозофска питања а сам филм одише надреалношћу.</a:t>
            </a: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r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Због свог великог утицаја на рокенрол спотове, пречесто је Андалузијски пас скраћиван и прерађиван у форми, неповезаних, запањујућих слика без неког одређеног смисла.  </a:t>
            </a: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30" y="0"/>
            <a:ext cx="327004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50" y="265425"/>
            <a:ext cx="4166450" cy="33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43600"/>
            <a:ext cx="4305300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202150" y="3930600"/>
            <a:ext cx="85206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sr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ЧЕТИРИ ЈАХАЧА АПОКАЛИПСЕ (1921)</a:t>
            </a:r>
            <a:endParaRPr b="1"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3447725" y="1152475"/>
            <a:ext cx="538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sr" sz="185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Четири јахача апокалипсe</a:t>
            </a:r>
            <a:r>
              <a:rPr lang="sr" sz="185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је </a:t>
            </a:r>
            <a:r>
              <a:rPr lang="sr" sz="1850">
                <a:solidFill>
                  <a:schemeClr val="lt1"/>
                </a:solidFill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амерички</a:t>
            </a:r>
            <a:r>
              <a:rPr lang="sr" sz="185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неми филм из </a:t>
            </a:r>
            <a:r>
              <a:rPr lang="sr" sz="1850">
                <a:solidFill>
                  <a:schemeClr val="lt1"/>
                </a:solidFill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1921</a:t>
            </a:r>
            <a:r>
              <a:rPr lang="sr" sz="185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, адаптација истоименог романа. Овај филм је донео светску славу Рудолфу Валентину, тада мало познатом глумцу. </a:t>
            </a:r>
            <a:r>
              <a:rPr i="1" lang="sr" sz="185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Четири јахача апокалипсе</a:t>
            </a:r>
            <a:r>
              <a:rPr lang="sr" sz="185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је шести комерцијално најуспешнији неми филм свих времена, и први 1921. године.</a:t>
            </a:r>
            <a:endParaRPr sz="2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875" y="967975"/>
            <a:ext cx="3142925" cy="309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100575" y="1669125"/>
            <a:ext cx="66372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r" sz="2145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Неми филм је настао крајем 19. века у западној Европи и САД.</a:t>
            </a:r>
            <a:endParaRPr sz="2145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r" sz="2145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Јавно извођење ових филмова било је готово увек праћено музиком.</a:t>
            </a:r>
            <a:endParaRPr sz="3045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547525" y="4615675"/>
            <a:ext cx="8520600" cy="1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3784625" y="258300"/>
            <a:ext cx="5047800" cy="46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sr" sz="145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Бастер Китон</a:t>
            </a:r>
            <a:r>
              <a:rPr lang="sr" sz="145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је био амерички филмски глумац и редитељ, један од најзначајнијих комичара у историји филма упамћен као човек који се никада не смеје. Гегове је градио на привидној равнодушности, публику је засмејавао и одушевљавао својим гестикулирањем и сјајним акробацијама, пошто је Китон такође био и акробата. </a:t>
            </a:r>
            <a:endParaRPr sz="145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 sz="145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Од свих комичара немог филма, само су Лорел и Харди успешно прешли на снимање звучних филмова. Китонови филмови су били омиљени међу европским авангардним уметницима као што су Јонеско, Лорка, Буњуел, Дали и Бекет. Тврди се да је Бекет написао </a:t>
            </a:r>
            <a:r>
              <a:rPr i="1" lang="sr" sz="145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Чекајући Годоа</a:t>
            </a:r>
            <a:r>
              <a:rPr lang="sr" sz="145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имајући Китона у виду. Китонови филмови нису постигли велики успех код америчких критичара и публике. Китон се и данас сматра једном од највећих звезда немих комедија. </a:t>
            </a:r>
            <a:endParaRPr sz="145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25" y="125700"/>
            <a:ext cx="238125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00" y="125700"/>
            <a:ext cx="3545225" cy="4694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311700" y="1365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r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Многе звезде немог филма изгубили су своје каријере након појаве звука из разлога што нису успели да се прилагоде публици својим гласом. </a:t>
            </a: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sr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Немим филмовима се треба враћати. Савремени филм </a:t>
            </a:r>
            <a:r>
              <a:rPr i="1" lang="sr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Уметник</a:t>
            </a:r>
            <a:r>
              <a:rPr lang="sr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из 2011. године обухватио је то што би савремену публику навело да се препусти овом уметничком раздобљу.</a:t>
            </a: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44650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r" sz="512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КРАЈ</a:t>
            </a:r>
            <a:endParaRPr sz="512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11700" y="3537550"/>
            <a:ext cx="85206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540150" y="2845900"/>
            <a:ext cx="3942000" cy="19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r" sz="1520">
                <a:solidFill>
                  <a:schemeClr val="lt1"/>
                </a:solidFill>
                <a:highlight>
                  <a:schemeClr val="dk1"/>
                </a:highlight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lang="sr" sz="1520">
                <a:solidFill>
                  <a:schemeClr val="lt1"/>
                </a:solidFill>
                <a:highlight>
                  <a:schemeClr val="dk1"/>
                </a:highlight>
                <a:latin typeface="Georgia"/>
                <a:ea typeface="Georgia"/>
                <a:cs typeface="Georgia"/>
                <a:sym typeface="Georgia"/>
              </a:rPr>
              <a:t>еми филмови имају посебну динамику, мало другачију од света у којем живимо.</a:t>
            </a:r>
            <a:endParaRPr sz="1520">
              <a:solidFill>
                <a:schemeClr val="lt1"/>
              </a:solidFill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r" sz="1520">
                <a:solidFill>
                  <a:schemeClr val="lt1"/>
                </a:solidFill>
                <a:highlight>
                  <a:schemeClr val="dk1"/>
                </a:highlight>
                <a:latin typeface="Georgia"/>
                <a:ea typeface="Georgia"/>
                <a:cs typeface="Georgia"/>
                <a:sym typeface="Georgia"/>
              </a:rPr>
              <a:t>Познаваоци филма истичу да је лепота немог филма у томе што се гледаоци везују за главног јунака у заплетима кроз које пролази.</a:t>
            </a:r>
            <a:endParaRPr sz="1520">
              <a:solidFill>
                <a:schemeClr val="lt1"/>
              </a:solidFill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20"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 rot="10800000">
            <a:off x="8742650" y="4389150"/>
            <a:ext cx="747000" cy="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1055650" y="1291500"/>
            <a:ext cx="7289700" cy="3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" sz="2100">
                <a:solidFill>
                  <a:srgbClr val="EFEFEF"/>
                </a:solidFill>
                <a:latin typeface="Georgia"/>
                <a:ea typeface="Georgia"/>
                <a:cs typeface="Georgia"/>
                <a:sym typeface="Georgia"/>
              </a:rPr>
              <a:t>Рад </a:t>
            </a:r>
            <a:r>
              <a:rPr b="1" lang="sr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Мјубриџа</a:t>
            </a:r>
            <a:r>
              <a:rPr lang="sr" sz="2100">
                <a:solidFill>
                  <a:srgbClr val="EFEFEF"/>
                </a:solidFill>
                <a:latin typeface="Georgia"/>
                <a:ea typeface="Georgia"/>
                <a:cs typeface="Georgia"/>
                <a:sym typeface="Georgia"/>
              </a:rPr>
              <a:t>,</a:t>
            </a:r>
            <a:r>
              <a:rPr lang="sr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sr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Мареја</a:t>
            </a:r>
            <a:r>
              <a:rPr lang="sr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sr" sz="2100">
                <a:solidFill>
                  <a:srgbClr val="EFEFEF"/>
                </a:solidFill>
                <a:latin typeface="Georgia"/>
                <a:ea typeface="Georgia"/>
                <a:cs typeface="Georgia"/>
                <a:sym typeface="Georgia"/>
              </a:rPr>
              <a:t>и</a:t>
            </a:r>
            <a:r>
              <a:rPr lang="sr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sr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Ле Принца</a:t>
            </a:r>
            <a:r>
              <a:rPr lang="sr" sz="2100">
                <a:solidFill>
                  <a:srgbClr val="EFEFEF"/>
                </a:solidFill>
                <a:latin typeface="Georgia"/>
                <a:ea typeface="Georgia"/>
                <a:cs typeface="Georgia"/>
                <a:sym typeface="Georgia"/>
              </a:rPr>
              <a:t> поставио је темеље за будући развој филмских камера, пројектора и прозирног целулоидног филма, који воде ка развоју кинематографије какав данас познајемо. </a:t>
            </a:r>
            <a:endParaRPr sz="210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4436000" y="2960625"/>
            <a:ext cx="4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sr" sz="1472">
                <a:solidFill>
                  <a:schemeClr val="lt1"/>
                </a:solidFill>
                <a:highlight>
                  <a:schemeClr val="dk1"/>
                </a:highlight>
                <a:latin typeface="Georgia"/>
                <a:ea typeface="Georgia"/>
                <a:cs typeface="Georgia"/>
                <a:sym typeface="Georgia"/>
              </a:rPr>
              <a:t>На овом догађају Едисон је створио преседан да све изложбе прати оркестар.</a:t>
            </a:r>
            <a:endParaRPr sz="1472">
              <a:solidFill>
                <a:schemeClr val="lt1"/>
              </a:solidFill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20"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247075" y="247075"/>
            <a:ext cx="2751300" cy="41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" sz="2291">
                <a:solidFill>
                  <a:schemeClr val="lt1"/>
                </a:solidFill>
                <a:highlight>
                  <a:schemeClr val="dk1"/>
                </a:highlight>
                <a:latin typeface="Georgia"/>
                <a:ea typeface="Georgia"/>
                <a:cs typeface="Georgia"/>
                <a:sym typeface="Georgia"/>
              </a:rPr>
              <a:t>На приказивањима немих филмова готово увек је била музика уживо, почев од прве јавне пројекције филмова браће Лимијер 28. децембра 1895. у Паризу. </a:t>
            </a:r>
            <a:endParaRPr sz="2291">
              <a:solidFill>
                <a:schemeClr val="lt1"/>
              </a:solidFill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91">
              <a:solidFill>
                <a:schemeClr val="lt1"/>
              </a:solidFill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" sz="2191">
                <a:solidFill>
                  <a:schemeClr val="lt1"/>
                </a:solidFill>
                <a:highlight>
                  <a:schemeClr val="dk1"/>
                </a:highlight>
                <a:latin typeface="Georgia"/>
                <a:ea typeface="Georgia"/>
                <a:cs typeface="Georgia"/>
                <a:sym typeface="Georgia"/>
              </a:rPr>
              <a:t>То је настало 1896. године првом изложбом филмских филмова у Сједињеним Државама у Костеру и Биалс Мјузик Халу у Њујорку.</a:t>
            </a:r>
            <a:endParaRPr sz="2191">
              <a:solidFill>
                <a:schemeClr val="lt1"/>
              </a:solidFill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91">
              <a:solidFill>
                <a:schemeClr val="lt1"/>
              </a:solidFill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831050" y="1235350"/>
            <a:ext cx="8001600" cy="3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sr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Навешћемо, на пример, музичаре:</a:t>
            </a:r>
            <a:endParaRPr b="1" sz="21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sr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Ханс Ердман</a:t>
            </a:r>
            <a:r>
              <a:rPr lang="sr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sr" sz="2100">
                <a:solidFill>
                  <a:srgbClr val="EFEFEF"/>
                </a:solidFill>
                <a:latin typeface="Georgia"/>
                <a:ea typeface="Georgia"/>
                <a:cs typeface="Georgia"/>
                <a:sym typeface="Georgia"/>
              </a:rPr>
              <a:t>(за чувени неми филм </a:t>
            </a:r>
            <a:r>
              <a:rPr i="1" lang="sr" sz="2100">
                <a:solidFill>
                  <a:srgbClr val="EFEFEF"/>
                </a:solidFill>
                <a:latin typeface="Georgia"/>
                <a:ea typeface="Georgia"/>
                <a:cs typeface="Georgia"/>
                <a:sym typeface="Georgia"/>
              </a:rPr>
              <a:t>Носферату</a:t>
            </a:r>
            <a:r>
              <a:rPr lang="sr" sz="2100">
                <a:solidFill>
                  <a:srgbClr val="EFEFEF"/>
                </a:solidFill>
                <a:latin typeface="Georgia"/>
                <a:ea typeface="Georgia"/>
                <a:cs typeface="Georgia"/>
                <a:sym typeface="Georgia"/>
              </a:rPr>
              <a:t>, из 1921. редитеља Ф.В. Мурнау),</a:t>
            </a:r>
            <a:endParaRPr sz="210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sr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Едмунд Меисел</a:t>
            </a:r>
            <a:r>
              <a:rPr lang="sr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sr" sz="2100">
                <a:solidFill>
                  <a:srgbClr val="EFEFEF"/>
                </a:solidFill>
                <a:latin typeface="Georgia"/>
                <a:ea typeface="Georgia"/>
                <a:cs typeface="Georgia"/>
                <a:sym typeface="Georgia"/>
              </a:rPr>
              <a:t>(за</a:t>
            </a:r>
            <a:r>
              <a:rPr lang="sr" sz="2100">
                <a:solidFill>
                  <a:srgbClr val="EFEFE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sr" sz="2100">
                <a:solidFill>
                  <a:srgbClr val="EFEFEF"/>
                </a:solidFill>
                <a:latin typeface="Georgia"/>
                <a:ea typeface="Georgia"/>
                <a:cs typeface="Georgia"/>
                <a:sym typeface="Georgia"/>
              </a:rPr>
              <a:t>Бојни брод Потемкин</a:t>
            </a:r>
            <a:r>
              <a:rPr lang="sr" sz="2100">
                <a:solidFill>
                  <a:srgbClr val="EFEFEF"/>
                </a:solidFill>
                <a:latin typeface="Georgia"/>
                <a:ea typeface="Georgia"/>
                <a:cs typeface="Georgia"/>
                <a:sym typeface="Georgia"/>
              </a:rPr>
              <a:t>, Дмитрија Шостаковича за филм </a:t>
            </a:r>
            <a:r>
              <a:rPr i="1" lang="sr" sz="2100">
                <a:solidFill>
                  <a:srgbClr val="EFEFEF"/>
                </a:solidFill>
                <a:latin typeface="Georgia"/>
                <a:ea typeface="Georgia"/>
                <a:cs typeface="Georgia"/>
                <a:sym typeface="Georgia"/>
              </a:rPr>
              <a:t>Нови Вавилон</a:t>
            </a:r>
            <a:r>
              <a:rPr lang="sr" sz="2100">
                <a:solidFill>
                  <a:srgbClr val="EFEFEF"/>
                </a:solidFill>
                <a:latin typeface="Georgia"/>
                <a:ea typeface="Georgia"/>
                <a:cs typeface="Georgia"/>
                <a:sym typeface="Georgia"/>
              </a:rPr>
              <a:t> из 1929. године)</a:t>
            </a:r>
            <a:endParaRPr sz="210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r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Готфрајд Хуперц</a:t>
            </a:r>
            <a:r>
              <a:rPr lang="sr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sr" sz="2100">
                <a:solidFill>
                  <a:srgbClr val="EFEFEF"/>
                </a:solidFill>
                <a:latin typeface="Georgia"/>
                <a:ea typeface="Georgia"/>
                <a:cs typeface="Georgia"/>
                <a:sym typeface="Georgia"/>
              </a:rPr>
              <a:t>за филм </a:t>
            </a:r>
            <a:r>
              <a:rPr i="1" lang="sr" sz="2100">
                <a:solidFill>
                  <a:srgbClr val="EFEFEF"/>
                </a:solidFill>
                <a:latin typeface="Georgia"/>
                <a:ea typeface="Georgia"/>
                <a:cs typeface="Georgia"/>
                <a:sym typeface="Georgia"/>
              </a:rPr>
              <a:t>Нибелунген и Метрополис</a:t>
            </a:r>
            <a:r>
              <a:rPr lang="sr" sz="2100">
                <a:solidFill>
                  <a:srgbClr val="EFEFEF"/>
                </a:solidFill>
                <a:latin typeface="Georgia"/>
                <a:ea typeface="Georgia"/>
                <a:cs typeface="Georgia"/>
                <a:sym typeface="Georgia"/>
              </a:rPr>
              <a:t> .</a:t>
            </a:r>
            <a:endParaRPr sz="210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1715500" y="741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4466">
                <a:solidFill>
                  <a:schemeClr val="lt1"/>
                </a:solidFill>
                <a:highlight>
                  <a:schemeClr val="dk1"/>
                </a:highlight>
                <a:latin typeface="Georgia"/>
                <a:ea typeface="Georgia"/>
                <a:cs typeface="Georgia"/>
                <a:sym typeface="Georgia"/>
              </a:rPr>
              <a:t>ПУТ НА МЕСЕЦ (1902)</a:t>
            </a:r>
            <a:endParaRPr sz="4466">
              <a:solidFill>
                <a:schemeClr val="lt1"/>
              </a:solidFill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-1010750" y="175425"/>
            <a:ext cx="85206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4907675" y="269525"/>
            <a:ext cx="3750900" cy="45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r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Овај француски филм јсе појавио 1902. године и у то време је због свог трајања (око 14 мин) представљао праву револуцију у поређењу са већ постојећим кратким филмовима од два минута са краја века. Пут на Месец сасвим осликава природу свог творца Жоржа Мелијеса чија је прошлост позоришног глумца и илузионисте извршила директан утицај за стварање.</a:t>
            </a: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7350" y="0"/>
            <a:ext cx="62216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90325" y="355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sr" sz="3620">
                <a:latin typeface="Georgia"/>
                <a:ea typeface="Georgia"/>
                <a:cs typeface="Georgia"/>
                <a:sym typeface="Georgia"/>
              </a:rPr>
              <a:t>ВЕЛИКА ПЉАЧКА ВОЗА</a:t>
            </a:r>
            <a:endParaRPr b="1" sz="362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sr" sz="3620">
                <a:latin typeface="Georgia"/>
                <a:ea typeface="Georgia"/>
                <a:cs typeface="Georgia"/>
                <a:sym typeface="Georgia"/>
              </a:rPr>
              <a:t>(1903)</a:t>
            </a:r>
            <a:endParaRPr b="1" sz="36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-58925" y="1017700"/>
            <a:ext cx="8520600" cy="2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